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77" r:id="rId4"/>
    <p:sldId id="281" r:id="rId5"/>
    <p:sldId id="283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70C0"/>
                </a:solidFill>
              </a:rPr>
              <a:t>Community Aspirations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A22-4521-A4E1-1A62E04365F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A22-4521-A4E1-1A62E04365F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A22-4521-A4E1-1A62E04365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EA22-4521-A4E1-1A62E04365F0}"/>
              </c:ext>
            </c:extLst>
          </c:dPt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Modern Public Utilities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2-4521-A4E1-1A62E04365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Modern Public Utilities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7.7</c:v>
                </c:pt>
                <c:pt idx="1">
                  <c:v>7.7</c:v>
                </c:pt>
                <c:pt idx="2">
                  <c:v>0</c:v>
                </c:pt>
                <c:pt idx="3">
                  <c:v>15.4</c:v>
                </c:pt>
                <c:pt idx="4">
                  <c:v>7.7</c:v>
                </c:pt>
                <c:pt idx="5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2-4521-A4E1-1A62E04365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Public Safety</c:v>
                </c:pt>
                <c:pt idx="1">
                  <c:v>Employment Opportunities</c:v>
                </c:pt>
                <c:pt idx="2">
                  <c:v>Cooperative Community Planning</c:v>
                </c:pt>
                <c:pt idx="3">
                  <c:v>Modern Public Utilities</c:v>
                </c:pt>
                <c:pt idx="4">
                  <c:v>Quality Education</c:v>
                </c:pt>
                <c:pt idx="5">
                  <c:v>Access to Healthcare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92.3</c:v>
                </c:pt>
                <c:pt idx="1">
                  <c:v>92.3</c:v>
                </c:pt>
                <c:pt idx="2">
                  <c:v>100</c:v>
                </c:pt>
                <c:pt idx="3">
                  <c:v>84.6</c:v>
                </c:pt>
                <c:pt idx="4">
                  <c:v>92.3</c:v>
                </c:pt>
                <c:pt idx="5">
                  <c:v>84.5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2-4521-A4E1-1A62E043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490104"/>
        <c:axId val="409490496"/>
        <c:axId val="226525744"/>
      </c:bar3DChart>
      <c:catAx>
        <c:axId val="4094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496"/>
        <c:crosses val="autoZero"/>
        <c:auto val="1"/>
        <c:lblAlgn val="ctr"/>
        <c:lblOffset val="100"/>
        <c:noMultiLvlLbl val="0"/>
      </c:catAx>
      <c:valAx>
        <c:axId val="4094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104"/>
        <c:crosses val="autoZero"/>
        <c:crossBetween val="between"/>
      </c:valAx>
      <c:serAx>
        <c:axId val="226525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049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70C0"/>
                </a:solidFill>
              </a:rPr>
              <a:t>Small Business Concerns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Problem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Labor availability</c:v>
                </c:pt>
                <c:pt idx="1">
                  <c:v>High Speed Internet/Broadband</c:v>
                </c:pt>
                <c:pt idx="2">
                  <c:v>Water Quality</c:v>
                </c:pt>
                <c:pt idx="3">
                  <c:v>Engergy Supply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A-4709-9AF4-4698B957C8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Importance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Labor availability</c:v>
                </c:pt>
                <c:pt idx="1">
                  <c:v>High Speed Internet/Broadband</c:v>
                </c:pt>
                <c:pt idx="2">
                  <c:v>Water Quality</c:v>
                </c:pt>
                <c:pt idx="3">
                  <c:v>Engergy Supply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23.1</c:v>
                </c:pt>
                <c:pt idx="1">
                  <c:v>15.4</c:v>
                </c:pt>
                <c:pt idx="2">
                  <c:v>15.4</c:v>
                </c:pt>
                <c:pt idx="3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A-4709-9AF4-4698B957C8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Very Serious Concern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Labor availability</c:v>
                </c:pt>
                <c:pt idx="1">
                  <c:v>High Speed Internet/Broadband</c:v>
                </c:pt>
                <c:pt idx="2">
                  <c:v>Water Quality</c:v>
                </c:pt>
                <c:pt idx="3">
                  <c:v>Engergy Supply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76.900000000000006</c:v>
                </c:pt>
                <c:pt idx="1">
                  <c:v>76.900000000000006</c:v>
                </c:pt>
                <c:pt idx="2">
                  <c:v>84.6</c:v>
                </c:pt>
                <c:pt idx="3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A-4709-9AF4-4698B957C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9491672"/>
        <c:axId val="409492064"/>
        <c:axId val="226527016"/>
      </c:bar3DChart>
      <c:catAx>
        <c:axId val="40949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2064"/>
        <c:crosses val="autoZero"/>
        <c:auto val="1"/>
        <c:lblAlgn val="ctr"/>
        <c:lblOffset val="100"/>
        <c:noMultiLvlLbl val="0"/>
      </c:catAx>
      <c:valAx>
        <c:axId val="409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1672"/>
        <c:crosses val="autoZero"/>
        <c:crossBetween val="between"/>
      </c:valAx>
      <c:serAx>
        <c:axId val="226527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49206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024E6-476E-C046-8266-02E9ED3B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BCDEF-60F4-B246-9E4A-452F1FD20DB4}"/>
              </a:ext>
            </a:extLst>
          </p:cNvPr>
          <p:cNvSpPr txBox="1"/>
          <p:nvPr/>
        </p:nvSpPr>
        <p:spPr>
          <a:xfrm>
            <a:off x="568411" y="2136338"/>
            <a:ext cx="11005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70C0"/>
                </a:solidFill>
              </a:rPr>
              <a:t>Exploring Community Aspirations;</a:t>
            </a:r>
          </a:p>
          <a:p>
            <a:pPr algn="ctr"/>
            <a:r>
              <a:rPr lang="en-US" sz="5400" b="1" i="1" dirty="0">
                <a:solidFill>
                  <a:srgbClr val="0070C0"/>
                </a:solidFill>
              </a:rPr>
              <a:t>A Foundation for Implementing the CASU Model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17EB-8AE1-4DFD-BBE5-8F140472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Community Aspirations Process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Rockdale Rotary Club provided a database of 35 email addresses to the Coastal Bend Business Innovation Center (CBBIC).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2 emails returned as undeliverable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33 email invitations were sent and assumed available for response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Three waves of invitations were sent out requesting responses to a survey sponsored by the Rockdale Rotary Club and the CBBIC between 2 February and 18 February, 2022.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total of 20 survey responses were received and recorded with a total of 18 surveys were included in the analyses and 13 surveys totally completed.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major focus areas of the survey were: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Community Aspirations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Small Business Challenges and Concerns</a:t>
            </a:r>
          </a:p>
        </p:txBody>
      </p:sp>
    </p:spTree>
    <p:extLst>
      <p:ext uri="{BB962C8B-B14F-4D97-AF65-F5344CB8AC3E}">
        <p14:creationId xmlns:p14="http://schemas.microsoft.com/office/powerpoint/2010/main" val="16361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524812E-3838-40DB-876E-5D4D1D74B7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5559"/>
          <a:ext cx="10515600" cy="473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915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CEAEAC-09CD-443E-9704-2114584416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0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7839-9CA1-4F11-8298-9F7DFA0F2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95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Putting It All Together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The Rockdale residents aspire for a community that is/has: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Safe and Protected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Led by Cooperative Community Leaders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Good Employment Opportunities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Access to Healthcare Facilities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Good Labor Availability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High Quality Schools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Broadband access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Reliable energy and water services</a:t>
            </a: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4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74626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207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Eras Bold ITC</vt:lpstr>
      <vt:lpstr>Office Theme</vt:lpstr>
      <vt:lpstr>PowerPoint Presentation</vt:lpstr>
      <vt:lpstr>The Facilitating Our Future Series</vt:lpstr>
      <vt:lpstr>The Facilitating Our Future Series</vt:lpstr>
      <vt:lpstr>The Facilitating Our Future Series</vt:lpstr>
      <vt:lpstr>The Facilitating Our Future Series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30</cp:revision>
  <dcterms:created xsi:type="dcterms:W3CDTF">2020-09-02T22:21:52Z</dcterms:created>
  <dcterms:modified xsi:type="dcterms:W3CDTF">2022-03-16T16:03:27Z</dcterms:modified>
</cp:coreProperties>
</file>